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5BE2-EF32-2440-B6BD-B9BDAFACC57E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84A64-68AB-C049-A1E7-74EABAB87C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22"/>
            <a:ext cx="7772400" cy="1226864"/>
          </a:xfrm>
        </p:spPr>
        <p:txBody>
          <a:bodyPr/>
          <a:lstStyle/>
          <a:p>
            <a:r>
              <a:rPr lang="en-US" dirty="0"/>
              <a:t>Collagraph Printing</a:t>
            </a:r>
          </a:p>
        </p:txBody>
      </p:sp>
      <p:pic>
        <p:nvPicPr>
          <p:cNvPr id="4" name="Picture 3" descr="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44" y="2373586"/>
            <a:ext cx="3856147" cy="33450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Glue all the non-shaded shapes onto the cardboard to create the raised areas.  Add masking tape to create texture.</a:t>
            </a:r>
          </a:p>
        </p:txBody>
      </p:sp>
      <p:pic>
        <p:nvPicPr>
          <p:cNvPr id="5" name="Picture 4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572000" cy="2571750"/>
          </a:xfrm>
          <a:prstGeom prst="rect">
            <a:avLst/>
          </a:prstGeom>
        </p:spPr>
      </p:pic>
      <p:pic>
        <p:nvPicPr>
          <p:cNvPr id="6" name="Picture 5" descr="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7638"/>
            <a:ext cx="4572000" cy="2571750"/>
          </a:xfrm>
          <a:prstGeom prst="rect">
            <a:avLst/>
          </a:prstGeom>
        </p:spPr>
      </p:pic>
      <p:pic>
        <p:nvPicPr>
          <p:cNvPr id="7" name="Picture 6" descr="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9388"/>
            <a:ext cx="4572000" cy="2571750"/>
          </a:xfrm>
          <a:prstGeom prst="rect">
            <a:avLst/>
          </a:prstGeom>
        </p:spPr>
      </p:pic>
      <p:pic>
        <p:nvPicPr>
          <p:cNvPr id="8" name="Picture 7" descr="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89388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71662"/>
          </a:xfrm>
        </p:spPr>
        <p:txBody>
          <a:bodyPr>
            <a:normAutofit/>
          </a:bodyPr>
          <a:lstStyle/>
          <a:p>
            <a:r>
              <a:rPr lang="en-US" sz="3200" dirty="0"/>
              <a:t>You can also add other materials like tissue paper and sellotape to create textured </a:t>
            </a:r>
            <a:br>
              <a:rPr lang="en-US" sz="3200" dirty="0"/>
            </a:br>
            <a:r>
              <a:rPr lang="en-US" sz="3200" dirty="0"/>
              <a:t>surfaces.</a:t>
            </a:r>
          </a:p>
        </p:txBody>
      </p:sp>
      <p:pic>
        <p:nvPicPr>
          <p:cNvPr id="5" name="Content Placeholder 4" descr="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9616" b="-49616"/>
          <a:stretch>
            <a:fillRect/>
          </a:stretch>
        </p:blipFill>
        <p:spPr/>
      </p:pic>
      <p:pic>
        <p:nvPicPr>
          <p:cNvPr id="6" name="Content Placeholder 5" descr="4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9616" b="-49616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4613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Cover the entire surface with a couple layers of PVA glue, allowing each layer to dry before adding the next layer.  This will seal the surface ready for the ink.</a:t>
            </a:r>
          </a:p>
        </p:txBody>
      </p:sp>
      <p:pic>
        <p:nvPicPr>
          <p:cNvPr id="5" name="Content Placeholder 4" descr="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9616" b="-49616"/>
          <a:stretch>
            <a:fillRect/>
          </a:stretch>
        </p:blipFill>
        <p:spPr/>
      </p:pic>
      <p:pic>
        <p:nvPicPr>
          <p:cNvPr id="6" name="Content Placeholder 5" descr="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9616" b="-49616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2. Once the collage is created and the glue is dry: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materials need to be sealed to protect them from the ink. Cover the entire plate with a single coat of PVA and allow to dry.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3. Apply ink to the collage. Work quickly – water-based ink will dry in a short time.  Apply ink either by: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Rolling: squeeze a drop of ink out on an inking plate and roll a rubber brayer through it until the roller is covered. Apply to the collage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Daubing: use a sponge or make a hand daubing tool by wrapping a piece of scrap fabric around a ball of more scrap fabric and twisting to form a handle. Dip the dauber in the ink and spread it quickly around the collage.  Alternatively you can use a stencil brush to rub the ink onto the surface and use a small piece of cloth to remove the excess ink.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Application of the ink, small cloth to remove the excess and carefully lay paper on top of the printing plate.</a:t>
            </a:r>
          </a:p>
        </p:txBody>
      </p:sp>
      <p:pic>
        <p:nvPicPr>
          <p:cNvPr id="4" name="Picture 3" descr="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597400" cy="2586038"/>
          </a:xfrm>
          <a:prstGeom prst="rect">
            <a:avLst/>
          </a:prstGeom>
        </p:spPr>
      </p:pic>
      <p:pic>
        <p:nvPicPr>
          <p:cNvPr id="5" name="Picture 4" descr="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1417638"/>
            <a:ext cx="4597400" cy="2586038"/>
          </a:xfrm>
          <a:prstGeom prst="rect">
            <a:avLst/>
          </a:prstGeom>
        </p:spPr>
      </p:pic>
      <p:pic>
        <p:nvPicPr>
          <p:cNvPr id="6" name="Picture 5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0" y="4003676"/>
            <a:ext cx="4597400" cy="2586038"/>
          </a:xfrm>
          <a:prstGeom prst="rect">
            <a:avLst/>
          </a:prstGeom>
        </p:spPr>
      </p:pic>
      <p:pic>
        <p:nvPicPr>
          <p:cNvPr id="7" name="Picture 6" descr="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600" y="4003676"/>
            <a:ext cx="4597400" cy="25860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3212"/>
          </a:xfrm>
        </p:spPr>
        <p:txBody>
          <a:bodyPr>
            <a:noAutofit/>
          </a:bodyPr>
          <a:lstStyle/>
          <a:p>
            <a:r>
              <a:rPr lang="en-US" sz="2400" dirty="0"/>
              <a:t>Using one hand to carefully hold the paper so it doesn’t move and use a wooden spoon, table spoon or pressure from your palms (hands) or fingers to press the paper onto the plate, which will pick up the ink.</a:t>
            </a:r>
          </a:p>
        </p:txBody>
      </p:sp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7503"/>
            <a:ext cx="4584700" cy="2578894"/>
          </a:xfrm>
          <a:prstGeom prst="rect">
            <a:avLst/>
          </a:prstGeom>
        </p:spPr>
      </p:pic>
      <p:pic>
        <p:nvPicPr>
          <p:cNvPr id="6" name="Picture 5" descr="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905250"/>
            <a:ext cx="4584700" cy="25788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Revealing the print.</a:t>
            </a:r>
          </a:p>
        </p:txBody>
      </p:sp>
      <p:pic>
        <p:nvPicPr>
          <p:cNvPr id="4" name="Content Placeholder 3" descr="6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853" r="-28853"/>
          <a:stretch>
            <a:fillRect/>
          </a:stretch>
        </p:blipFill>
        <p:spPr>
          <a:xfrm>
            <a:off x="-1195176" y="431800"/>
            <a:ext cx="11393276" cy="62658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Collagraphy was introduced in 1955 by Glen Alps and is a printmaking process in which materials are applied to a rigid substrate. The word is derived from the Greek word koll or kolla, meaning glue, and graph, meaning the activity of drawing. (Glue Drawing)</a:t>
            </a:r>
          </a:p>
          <a:p>
            <a:endParaRPr lang="en-US" sz="2400" dirty="0"/>
          </a:p>
          <a:p>
            <a:r>
              <a:rPr lang="en-US" sz="2400" dirty="0"/>
              <a:t>Collagraph is a basic method of printmaking using a board with collaged materials glued onto it to form a relief surface with a variety of textures.</a:t>
            </a:r>
          </a:p>
          <a:p>
            <a:endParaRPr lang="en-US" sz="2400" dirty="0"/>
          </a:p>
          <a:p>
            <a:r>
              <a:rPr lang="en-US" sz="2400" dirty="0"/>
              <a:t>A very creative and experimental form of printmaking, collagraph prints can be made with many different materials, including cardboard, wool, string, fabric, leaves, masking tape and more.</a:t>
            </a:r>
            <a:endParaRPr lang="en-US" sz="2400"/>
          </a:p>
          <a:p>
            <a:endParaRPr lang="en-US" sz="240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en-US" dirty="0"/>
              <a:t>1. Glue collage materials onto the greyboard to make a specific image or an abstract design.  The printmaking term for this surface is called a “plate.” (Remember, prints will be made in reverse)</a:t>
            </a:r>
          </a:p>
          <a:p>
            <a:endParaRPr lang="en-US" dirty="0"/>
          </a:p>
          <a:p>
            <a:r>
              <a:rPr lang="en-US" dirty="0"/>
              <a:t>Some ideas for materials to use: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	Cut or rip shapes from cardboard,</a:t>
            </a:r>
          </a:p>
          <a:p>
            <a:pPr>
              <a:buNone/>
            </a:pPr>
            <a:r>
              <a:rPr lang="en-US" dirty="0"/>
              <a:t>- 	Textured paper,</a:t>
            </a:r>
          </a:p>
          <a:p>
            <a:pPr>
              <a:buNone/>
            </a:pPr>
            <a:r>
              <a:rPr lang="en-US" dirty="0"/>
              <a:t>- 	Fabric, felt, burlap or canvas,</a:t>
            </a:r>
          </a:p>
          <a:p>
            <a:pPr>
              <a:buNone/>
            </a:pPr>
            <a:r>
              <a:rPr lang="en-US" dirty="0"/>
              <a:t>- 	Craft foam shapes, </a:t>
            </a:r>
          </a:p>
          <a:p>
            <a:pPr>
              <a:buNone/>
            </a:pPr>
            <a:r>
              <a:rPr lang="en-US" dirty="0"/>
              <a:t>- 	Wool or string,</a:t>
            </a:r>
          </a:p>
          <a:p>
            <a:pPr>
              <a:buNone/>
            </a:pPr>
            <a:r>
              <a:rPr lang="en-US" dirty="0"/>
              <a:t>- 	Leaves, seeds, small twigs and other organic materials,</a:t>
            </a:r>
          </a:p>
          <a:p>
            <a:pPr>
              <a:buNone/>
            </a:pPr>
            <a:r>
              <a:rPr lang="en-US" dirty="0"/>
              <a:t>- 	Straw,</a:t>
            </a:r>
          </a:p>
          <a:p>
            <a:pPr>
              <a:buNone/>
            </a:pPr>
            <a:r>
              <a:rPr lang="en-US" dirty="0"/>
              <a:t>- 	Gesso to create a variety of brush strokes and paint-like textures,</a:t>
            </a:r>
          </a:p>
          <a:p>
            <a:pPr>
              <a:buNone/>
            </a:pPr>
            <a:r>
              <a:rPr lang="en-US" dirty="0"/>
              <a:t>- 	Sand,</a:t>
            </a:r>
          </a:p>
          <a:p>
            <a:pPr>
              <a:buFontTx/>
              <a:buChar char="-"/>
            </a:pPr>
            <a:r>
              <a:rPr lang="en-US" dirty="0"/>
              <a:t>Rice.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Recycled cardboard, paper, masking tape, sellotape, parcel tape, PVA glue and sketchbook.</a:t>
            </a:r>
          </a:p>
        </p:txBody>
      </p:sp>
      <p:pic>
        <p:nvPicPr>
          <p:cNvPr id="4" name="Content Placeholder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292100" y="977901"/>
            <a:ext cx="4319411" cy="2336800"/>
          </a:xfrm>
        </p:spPr>
      </p:pic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11" y="977901"/>
            <a:ext cx="4249024" cy="2336800"/>
          </a:xfrm>
          <a:prstGeom prst="rect">
            <a:avLst/>
          </a:prstGeom>
        </p:spPr>
      </p:pic>
      <p:pic>
        <p:nvPicPr>
          <p:cNvPr id="6" name="Picture 5" descr="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3467101"/>
            <a:ext cx="4249025" cy="2390077"/>
          </a:xfrm>
          <a:prstGeom prst="rect">
            <a:avLst/>
          </a:prstGeom>
        </p:spPr>
      </p:pic>
      <p:pic>
        <p:nvPicPr>
          <p:cNvPr id="7" name="Picture 6" descr="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511" y="3467102"/>
            <a:ext cx="4249024" cy="23900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673100"/>
            <a:ext cx="4594578" cy="2584450"/>
          </a:xfrm>
          <a:prstGeom prst="rect">
            <a:avLst/>
          </a:prstGeom>
        </p:spPr>
      </p:pic>
      <p:pic>
        <p:nvPicPr>
          <p:cNvPr id="5" name="Picture 4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378" y="3436144"/>
            <a:ext cx="4584700" cy="2578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811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Masking tape has a textured surface that makes interesting marks when printed.  sellotape allows you to wipe ink clean from the surface, allowing you to create blank areas of colour.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05576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Sketch of the image you are going to work from to create your collagraph plate.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63600"/>
            <a:ext cx="4038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Sketch out the horizon line if you are creating a landscape.</a:t>
            </a:r>
          </a:p>
        </p:txBody>
      </p:sp>
      <p:pic>
        <p:nvPicPr>
          <p:cNvPr id="7" name="Content Placeholder 6" descr="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9616" b="-49616"/>
          <a:stretch>
            <a:fillRect/>
          </a:stretch>
        </p:blipFill>
        <p:spPr>
          <a:xfrm>
            <a:off x="4495800" y="-152400"/>
            <a:ext cx="4038600" cy="3941763"/>
          </a:xfrm>
        </p:spPr>
      </p:pic>
      <p:pic>
        <p:nvPicPr>
          <p:cNvPr id="11" name="Picture 10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1" y="3194050"/>
            <a:ext cx="4495799" cy="25288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8500" y="3789363"/>
            <a:ext cx="275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your landscape onto the paper which you will use to rip the shapes from to glue onto your plate.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4572000" cy="2571750"/>
          </a:xfrm>
          <a:prstGeom prst="rect">
            <a:avLst/>
          </a:prstGeom>
        </p:spPr>
      </p:pic>
      <p:pic>
        <p:nvPicPr>
          <p:cNvPr id="6" name="Picture 5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85850"/>
            <a:ext cx="4572000" cy="2571750"/>
          </a:xfrm>
          <a:prstGeom prst="rect">
            <a:avLst/>
          </a:prstGeom>
        </p:spPr>
      </p:pic>
      <p:pic>
        <p:nvPicPr>
          <p:cNvPr id="9" name="Picture 8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4572000" cy="2571750"/>
          </a:xfrm>
          <a:prstGeom prst="rect">
            <a:avLst/>
          </a:prstGeom>
        </p:spPr>
      </p:pic>
      <p:pic>
        <p:nvPicPr>
          <p:cNvPr id="10" name="Picture 9" descr="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57600"/>
            <a:ext cx="4572000" cy="2571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900" y="489466"/>
            <a:ext cx="820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Removing the area of the sky to use elsewhere and shading in areas not required.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Ripping the paper to separate the non-shaded and shaded areas to glue onto the cardboard plate.</a:t>
            </a:r>
          </a:p>
        </p:txBody>
      </p:sp>
      <p:pic>
        <p:nvPicPr>
          <p:cNvPr id="5" name="Picture 4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673600" cy="2628900"/>
          </a:xfrm>
          <a:prstGeom prst="rect">
            <a:avLst/>
          </a:prstGeom>
        </p:spPr>
      </p:pic>
      <p:pic>
        <p:nvPicPr>
          <p:cNvPr id="6" name="Picture 5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417638"/>
            <a:ext cx="4673600" cy="2628900"/>
          </a:xfrm>
          <a:prstGeom prst="rect">
            <a:avLst/>
          </a:prstGeom>
        </p:spPr>
      </p:pic>
      <p:pic>
        <p:nvPicPr>
          <p:cNvPr id="7" name="Picture 6" descr="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6538"/>
            <a:ext cx="4673600" cy="2628900"/>
          </a:xfrm>
          <a:prstGeom prst="rect">
            <a:avLst/>
          </a:prstGeom>
        </p:spPr>
      </p:pic>
      <p:pic>
        <p:nvPicPr>
          <p:cNvPr id="8" name="Picture 7" descr="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0" y="4046538"/>
            <a:ext cx="4673600" cy="2628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679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Collagraph Printing</vt:lpstr>
      <vt:lpstr>Collagraphy</vt:lpstr>
      <vt:lpstr>Process</vt:lpstr>
      <vt:lpstr>Recycled cardboard, paper, masking tape, sellotape, parcel tape, PVA glue and sketchbook.</vt:lpstr>
      <vt:lpstr>PowerPoint Presentation</vt:lpstr>
      <vt:lpstr>PowerPoint Presentation</vt:lpstr>
      <vt:lpstr>Sketch out the horizon line if you are creating a landscape.</vt:lpstr>
      <vt:lpstr>PowerPoint Presentation</vt:lpstr>
      <vt:lpstr>Ripping the paper to separate the non-shaded and shaded areas to glue onto the cardboard plate.</vt:lpstr>
      <vt:lpstr>Glue all the non-shaded shapes onto the cardboard to create the raised areas.  Add masking tape to create texture.</vt:lpstr>
      <vt:lpstr>You can also add other materials like tissue paper and sellotape to create textured  surfaces.</vt:lpstr>
      <vt:lpstr>Cover the entire surface with a couple layers of PVA glue, allowing each layer to dry before adding the next layer.  This will seal the surface ready for the ink.</vt:lpstr>
      <vt:lpstr>PowerPoint Presentation</vt:lpstr>
      <vt:lpstr>Application of the ink, small cloth to remove the excess and carefully lay paper on top of the printing plate.</vt:lpstr>
      <vt:lpstr>Using one hand to carefully hold the paper so it doesn’t move and use a wooden spoon, table spoon or pressure from your palms (hands) or fingers to press the paper onto the plate, which will pick up the ink.</vt:lpstr>
      <vt:lpstr>Revealing the print.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Collagraph Printing</dc:title>
  <dc:creator>Adgros</dc:creator>
  <cp:lastModifiedBy>info@creativeindustriescentre.uk</cp:lastModifiedBy>
  <cp:revision>11</cp:revision>
  <dcterms:created xsi:type="dcterms:W3CDTF">2020-07-01T23:37:44Z</dcterms:created>
  <dcterms:modified xsi:type="dcterms:W3CDTF">2020-07-17T08:40:07Z</dcterms:modified>
</cp:coreProperties>
</file>